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0481942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6048194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481942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60481942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0481942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60481942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0481942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60481942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0481942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60481942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481942c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60481942c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0481942c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60481942c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0481942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60481942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0481942c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60481942c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0481942c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60481942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0481942c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60481942c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0481942c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60481942c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0481942c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60481942c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0481942c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60481942c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0481942c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60481942c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0481942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0481942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60481942c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60481942c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0481942c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60481942c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0481942c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60481942c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0481942c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60481942c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0481942c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60481942c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0481942c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60481942c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0481942c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60481942c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0481942c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60481942c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0481942c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60481942c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0481942c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60481942c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0481942c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60481942c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0481942c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60481942c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60481942c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60481942c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0481942c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60481942c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0481942c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60481942c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0481942c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60481942c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0481942c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60481942c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0481942c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60481942c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0481942c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60481942c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481942c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60481942c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60481942c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60481942c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60481942c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60481942c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0481942c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60481942c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0481942c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60481942c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0481942c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60481942c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0481942c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60481942c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0481942c5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60481942c5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0481942c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60481942c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0481942c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60481942c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0481942c5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60481942c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0481942c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360481942c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0481942c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60481942c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0481942c5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60481942c5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0481942c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60481942c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0481942c5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60481942c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60481942c5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360481942c5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60481942c5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60481942c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0481942c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60481942c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60481942c5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60481942c5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60481942c5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60481942c5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60481942c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360481942c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481942c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60481942c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0481942c5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360481942c5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60481942c5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60481942c5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60481942c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360481942c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60481942c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60481942c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0481942c5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360481942c5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60481942c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60481942c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hyperlink" Target="https://jreadability.net/sys/en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hyperlink" Target="https://github.com/ye-kyaw-thu/myPOS/tree/master/corpus-ver-3.0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jreadability.net/file/hasebe-lee-2015-castelj.pdf" TargetMode="External"/><Relationship Id="rId4" Type="http://schemas.openxmlformats.org/officeDocument/2006/relationships/hyperlink" Target="https://github.com/joshdavham/jreadabilit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rajpurkar.github.io/SQuAD-explorer/explore/1.1/dev/" TargetMode="External"/><Relationship Id="rId4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kaggle.com/datasets/stanfordu/stanford-question-answering-dataset?resource=download" TargetMode="External"/><Relationship Id="rId4" Type="http://schemas.openxmlformats.org/officeDocument/2006/relationships/hyperlink" Target="https://huggingface.co/datasets/rajpurkar/squad/tree/main/plain_tex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1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Relationship Id="rId4" Type="http://schemas.openxmlformats.org/officeDocument/2006/relationships/image" Target="../media/image8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.jpg"/><Relationship Id="rId5" Type="http://schemas.openxmlformats.org/officeDocument/2006/relationships/image" Target="../media/image2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Innovation in Three Months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222"/>
              <a:t>(Potential R&amp;D Topics for Interns)</a:t>
            </a:r>
            <a:endParaRPr sz="4222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rgbClr val="0000FF"/>
                </a:solidFill>
              </a:rPr>
              <a:t>Meeting #1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Ye Kyaw Thu</a:t>
            </a:r>
            <a:br>
              <a:rPr lang="en"/>
            </a:br>
            <a:r>
              <a:rPr lang="en"/>
              <a:t>Lab Leader, LU Lab., Myanmar</a:t>
            </a:r>
            <a:endParaRPr/>
          </a:p>
        </p:txBody>
      </p:sp>
      <p:pic>
        <p:nvPicPr>
          <p:cNvPr id="56" name="Google Shape;56;p13" title="LU-lab-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200" y="191300"/>
            <a:ext cx="2020002" cy="71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259025" y="4525350"/>
            <a:ext cx="2182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 June 2025 (SAT)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30" name="Google Shape;130;p22" title="IMG_776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415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1" name="Google Shape;131;p22"/>
          <p:cNvSpPr txBox="1"/>
          <p:nvPr/>
        </p:nvSpPr>
        <p:spPr>
          <a:xfrm>
            <a:off x="3564625" y="1334600"/>
            <a:ext cx="54498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Default အနေနဲ့ ကြောင်အော်သံက ပါပြီးသား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ကိုယ့်အသံကို record လုပ်ထားပြီးတော့လည်း coding မှာ ခေါ်သုံးလို့ ရတယ်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Story ရေးတာမျိုးဆိုရင် background music အနေနဲ့ play လုပ်တာမျိုးကိုလည်း လုပ်လို့ ရတယ်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Scratch က တော့ တော်တော်လေး လူကြိုက်များတယ်လို့ ပြောနိုင်တယ်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ဒီ MIT ရဲ့ Scratch project က အောင်မြင်ပါတယ်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38" name="Google Shape;138;p23" title="P7301570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41525"/>
            <a:ext cx="5399434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9" name="Google Shape;139;p23" title="P7301553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0434" y="1587475"/>
            <a:ext cx="3225795" cy="241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375" y="826950"/>
            <a:ext cx="2510041" cy="197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1550" y="865325"/>
            <a:ext cx="3109271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875" y="2862000"/>
            <a:ext cx="4365351" cy="207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941525"/>
            <a:ext cx="6085249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291200" y="1296325"/>
            <a:ext cx="27186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Pico board, Arduino board စတဲ့ physical hardware တွေနဲ့လည်း ချိတ်ဆက်ပြီး Scratch coding လုပ်လို့ ရတယ်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41525"/>
            <a:ext cx="5094265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065" y="2846525"/>
            <a:ext cx="3592535" cy="21511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65" name="Google Shape;165;p26"/>
          <p:cNvSpPr txBox="1"/>
          <p:nvPr/>
        </p:nvSpPr>
        <p:spPr>
          <a:xfrm>
            <a:off x="5479100" y="865325"/>
            <a:ext cx="35352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Waseda Univ. မှာ Research Associate အဖြစ် အလုပ်လုပ်စဉ်က ဂျပန် အလယ်တန်း ကျောင်းသားတွေကို Summer Seminar မှာ သင်ပေးခဲ့တယ်။ အမှတ်တရ တစ်ခု။ (July 31, 2011)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200" y="903563"/>
            <a:ext cx="5879624" cy="333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4392338"/>
            <a:ext cx="6435436" cy="5987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00" y="890475"/>
            <a:ext cx="6389800" cy="370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81" name="Google Shape;181;p28"/>
          <p:cNvSpPr txBox="1"/>
          <p:nvPr/>
        </p:nvSpPr>
        <p:spPr>
          <a:xfrm>
            <a:off x="762000" y="4648200"/>
            <a:ext cx="50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https://www.youtube.com/watch?v=yM83so-EmaQ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087225" y="1334600"/>
            <a:ext cx="19272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VR ပါ support လုပ်တယ်။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ဗာရှင်း 2 နဲ့ပဲ စမ်းကြည့်ဖူးတယ်။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ဗားရှင်း 3 မှာ OOP ကိုပါ support လုပ်တယ်လို့ သိရ။ 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41525"/>
            <a:ext cx="7636473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41525"/>
            <a:ext cx="5852399" cy="3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65325"/>
            <a:ext cx="7200501" cy="404957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Designing an Educational Programming Language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Myanmar Text Readability Scoring: Formulas &amp; Evaluation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Creating a Myanmar SQuAD Dataset </a:t>
            </a:r>
            <a:r>
              <a:rPr lang="en" sz="2000"/>
              <a:t>for Multilingual Question Answering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Humor Detection in Myanmar Text: Binary &amp; Multiclass Classification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Optimizing Myanmar Keyboard Layouts via Character Frequency Analysis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Automatic Speech Recognition (ASR) for Myanmar: Daily-Use Phrases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Text-to-Speech (TTS) Synthesis for Myanmar Language</a:t>
            </a:r>
            <a:endParaRPr sz="20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65325"/>
            <a:ext cx="7200501" cy="4049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865325"/>
            <a:ext cx="7200501" cy="4049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41525"/>
            <a:ext cx="7194620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65325"/>
            <a:ext cx="7194620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(Alice)</a:t>
            </a:r>
            <a:endParaRPr/>
          </a:p>
        </p:txBody>
      </p:sp>
      <p:pic>
        <p:nvPicPr>
          <p:cNvPr id="238" name="Google Shape;238;p36" title="capture00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00" y="881075"/>
            <a:ext cx="4873800" cy="365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39" name="Google Shape;239;p36"/>
          <p:cNvSpPr txBox="1"/>
          <p:nvPr/>
        </p:nvSpPr>
        <p:spPr>
          <a:xfrm>
            <a:off x="5453575" y="1334600"/>
            <a:ext cx="35607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ကိုယ်ဆော့ထားတာကို ဗီဒီယိုရိုက်ထားပြီး ပြန် play လုပ်ခိုင်းလို့ ရတယ်။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Screen capture လုပ်လို့ ရတယ်။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အခြေခံအားဖြင့် Alice က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3D Game Play Environment ပါ။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25" y="952100"/>
            <a:ext cx="6181249" cy="4039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7" name="Google Shape;247;p37"/>
          <p:cNvSpPr txBox="1"/>
          <p:nvPr/>
        </p:nvSpPr>
        <p:spPr>
          <a:xfrm>
            <a:off x="6627775" y="1334600"/>
            <a:ext cx="22044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ဒီ စာတမ်း ဖတ်ပါ။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Substitution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Categorization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ဆိုတဲ့ concept နှစ်ခုပေါ်ကိုပဲ အခြေခံထားတဲ့ programming language တစ်ခု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</a:t>
            </a:r>
            <a:r>
              <a:rPr lang="en"/>
              <a:t> (Representar)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322525"/>
            <a:ext cx="990600" cy="89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751275"/>
            <a:ext cx="914400" cy="10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6" name="Google Shape;256;p38"/>
          <p:cNvSpPr txBox="1"/>
          <p:nvPr/>
        </p:nvSpPr>
        <p:spPr>
          <a:xfrm>
            <a:off x="1854400" y="1385650"/>
            <a:ext cx="22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substitute by …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930600" y="2909650"/>
            <a:ext cx="196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is inside of …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4288550" y="1334600"/>
            <a:ext cx="4454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Formal Grammar တွေရဲ့ rewriting လို့ပဲ ဆရာက နားလည်တယ်</a:t>
            </a:r>
            <a:r>
              <a:rPr lang="en" sz="1800">
                <a:solidFill>
                  <a:schemeClr val="dk2"/>
                </a:solidFill>
              </a:rPr>
              <a:t>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288550" y="2706200"/>
            <a:ext cx="4454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အုပ်စုဖွဲတာ၊ အမျိုးအစားသတ်မှတ်တာလို့ မြင်လို့ ရတယ်</a:t>
            </a:r>
            <a:r>
              <a:rPr lang="en" sz="1800">
                <a:solidFill>
                  <a:schemeClr val="dk2"/>
                </a:solidFill>
              </a:rPr>
              <a:t>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</a:t>
            </a:r>
            <a:r>
              <a:rPr lang="en"/>
              <a:t> (Representar)</a:t>
            </a:r>
            <a:endParaRPr/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6104400" y="1334600"/>
            <a:ext cx="27276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မျက်လုံးပုံနဲ့က evaluate လုပ်တာ။ တနည်းအားဖြင့် ရလဒ် သို့မဟုတ် output ကို ကြည့်တာ။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5704002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</a:t>
            </a:r>
            <a:r>
              <a:rPr lang="en"/>
              <a:t> (Representar)</a:t>
            </a:r>
            <a:endParaRPr/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6379330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</a:t>
            </a:r>
            <a:r>
              <a:rPr lang="en"/>
              <a:t> (Representar)</a:t>
            </a:r>
            <a:endParaRPr/>
          </a:p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ရှေ့မှာ ရှင်းပြထားတာကို အခြေခံပြီး natural number တွေ အားလုံးကို ပေါင်းလို့ ရဖို့ဆိုရင် ဘယ်လို လုပ်ရင် ရနိုင်မလဲ ဆိုတာကို စဉ်းစားကြည့်ရအောင် 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Designing an Educational Programming Language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000075"/>
            <a:ext cx="85206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Programming languages designed for </a:t>
            </a:r>
            <a:r>
              <a:rPr b="1" lang="en" sz="2000"/>
              <a:t>educational purposes</a:t>
            </a:r>
            <a:r>
              <a:rPr lang="en" sz="2000"/>
              <a:t> play a critical role in introducing learners to </a:t>
            </a:r>
            <a:r>
              <a:rPr lang="en" sz="2000">
                <a:solidFill>
                  <a:srgbClr val="FF0000"/>
                </a:solidFill>
              </a:rPr>
              <a:t>computational thinking</a:t>
            </a:r>
            <a:r>
              <a:rPr lang="en" sz="2000"/>
              <a:t>, </a:t>
            </a:r>
            <a:r>
              <a:rPr lang="en" sz="2000">
                <a:solidFill>
                  <a:srgbClr val="FF0000"/>
                </a:solidFill>
              </a:rPr>
              <a:t>problem-solving</a:t>
            </a:r>
            <a:r>
              <a:rPr lang="en" sz="2000"/>
              <a:t>, and </a:t>
            </a:r>
            <a:r>
              <a:rPr lang="en" sz="2000">
                <a:solidFill>
                  <a:srgbClr val="FF0000"/>
                </a:solidFill>
              </a:rPr>
              <a:t>software development</a:t>
            </a:r>
            <a:r>
              <a:rPr lang="en" sz="2000"/>
              <a:t>. The landscape includes both visual and textual languages, each with unique strengths for different age groups and learning objectives.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Visual Languages: Flowgorithm, Scratch, Alice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Textual Languages: Pascal, Python, Ruby, Lua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Specialized Edu Languages: Logo, Mama, RoboMind, CircuitPython</a:t>
            </a:r>
            <a:endParaRPr sz="20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</a:t>
            </a:r>
            <a:r>
              <a:rPr lang="en"/>
              <a:t> (Representar)</a:t>
            </a:r>
            <a:endParaRPr/>
          </a:p>
        </p:txBody>
      </p:sp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2" title="natural_no_calcu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1525"/>
            <a:ext cx="6512308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887925" y="914400"/>
            <a:ext cx="78624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Core Components: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Digits (d): 0 to 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Non-Zero Digits (d-0): 1 to 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Number (N): A sequence of digits not starting with 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List of Digits: [d]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Two Rule Types: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Substitution: Transforms one pattern into another (A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B), e.g., </a:t>
            </a: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2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3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Categorization: Classifies symbols into broader sets, e.g., 2 in d-0, d in [d]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Arrows for Operations: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= Increment (Count Up)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2000">
                <a:solidFill>
                  <a:schemeClr val="dk1"/>
                </a:solidFill>
              </a:rPr>
              <a:t>↓</a:t>
            </a:r>
            <a:r>
              <a:rPr lang="en" sz="1600">
                <a:solidFill>
                  <a:schemeClr val="dk1"/>
                </a:solidFill>
              </a:rPr>
              <a:t> = Decrement (Count Down)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302" name="Google Shape;30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4"/>
          <p:cNvSpPr txBox="1"/>
          <p:nvPr/>
        </p:nvSpPr>
        <p:spPr>
          <a:xfrm>
            <a:off x="887925" y="914400"/>
            <a:ext cx="78624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Addition Rules (Selected):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0 + N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d-0 + d-0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↓</a:t>
            </a:r>
            <a:r>
              <a:rPr lang="en" sz="1600">
                <a:solidFill>
                  <a:schemeClr val="dk1"/>
                </a:solidFill>
              </a:rPr>
              <a:t> d-0 + UP d-0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 + d-0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d-0 + 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d-0 + N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chemeClr val="dk1"/>
                </a:solidFill>
              </a:rPr>
              <a:t>↓</a:t>
            </a:r>
            <a:r>
              <a:rPr lang="en" sz="1600">
                <a:solidFill>
                  <a:schemeClr val="dk1"/>
                </a:solidFill>
              </a:rPr>
              <a:t> d-0) + (</a:t>
            </a: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 d + N d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(N + N) 0 + d + 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Wildcard Rules: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( * )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* (Generic pattern)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Visual Semantics: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( ) = grouped expression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👀 = final result/output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309" name="Google Shape;30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5"/>
          <p:cNvSpPr txBox="1"/>
          <p:nvPr/>
        </p:nvSpPr>
        <p:spPr>
          <a:xfrm>
            <a:off x="887925" y="914400"/>
            <a:ext cx="7862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89+90 = 179 ကို ဘယ်လို တွက်သွားသလဲ ဆိုရင် အောက်ပါအတိုင်း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Step-by-step: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Break into digits: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89 = 8 9, 90 = 9 0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N d + N 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Apply Rule: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(N + N) 0 + d + 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Add digits: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9 + 0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9, 8 + 9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↓</a:t>
            </a:r>
            <a:r>
              <a:rPr lang="en" sz="1600">
                <a:solidFill>
                  <a:schemeClr val="dk1"/>
                </a:solidFill>
              </a:rPr>
              <a:t> 8 + </a:t>
            </a: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9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7 + 10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Handle carry: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10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split as 0 and </a:t>
            </a:r>
            <a:r>
              <a:rPr b="1" lang="en" sz="2000">
                <a:solidFill>
                  <a:schemeClr val="dk1"/>
                </a:solidFill>
              </a:rPr>
              <a:t>↑</a:t>
            </a:r>
            <a:r>
              <a:rPr lang="en" sz="1600">
                <a:solidFill>
                  <a:schemeClr val="dk1"/>
                </a:solidFill>
              </a:rPr>
              <a:t> 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Final Assembly: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1 7 9 </a:t>
            </a:r>
            <a:r>
              <a:rPr lang="en" sz="1600">
                <a:solidFill>
                  <a:srgbClr val="474747"/>
                </a:solidFill>
                <a:highlight>
                  <a:srgbClr val="FFFFFF"/>
                </a:highlight>
              </a:rPr>
              <a:t>➔</a:t>
            </a:r>
            <a:r>
              <a:rPr lang="en" sz="1600">
                <a:solidFill>
                  <a:schemeClr val="dk1"/>
                </a:solidFill>
              </a:rPr>
              <a:t> Result: EYE 179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316" name="Google Shape;3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5862523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6311100" y="969088"/>
            <a:ext cx="26265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Symbol တွေကို ကြိုက်သလို ရေးဆွဲနိုင်ပြီး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Rule ပြင်ပြီးတာနဲ့ တခြား simulation တွေလည်း အမျိုးမျိုး လုပ်လို့ ရနိုင်တယ်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ကလေးတွေ အခြေခံ problem solving ကိစ္စတွေကို မြင်သွားလိမ့်မယ်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65075" y="1000075"/>
            <a:ext cx="8467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အလွယ်ဆုံးကတော့ smalltalk နဲ့ ရေးထားတာကို ငါတို့က တခြား programming language တစ်ခုခုနဲ့ အစားထိုးရေးတာပဲ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ဒါပေမဲ့ အဲဒါပဲ လုပ်တယ် ဆိုရင် development အပိုင်းပဲ ဖြစ်ပြီးတော့ သုတေသန အပိုင်းက မပါသေးဘူး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အဲဒါကြောင့် research အနေနဲ့ ဘယ်လို contribution လုပ်လို့ ရနိုင်မလဲ ဆိုတာကို တပတ်လုံး စဉ်းစားတာ၊ တိုင်ပင်တာ လုပ်စေချင်တယ် (ဥပမာ substitution နဲ့ categorization အပြင် တခြား rule ထပ်ဖြည့်တာမျိုး)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သို့မဟုတ် Symbol (ပုံ) တွေပဲမဟုတ်ပဲ text နဲ့ကော (ဥပမာ မြန်မာစာ) ရောပြီး ဘယ်လို programming language အသစ်တမျိုး ထွင်လို့ ရနိုင်မလဲ လေ့လာစေချင်တယ်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(Representar)</a:t>
            </a:r>
            <a:endParaRPr/>
          </a:p>
        </p:txBody>
      </p:sp>
      <p:sp>
        <p:nvSpPr>
          <p:cNvPr id="331" name="Google Shape;3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82300"/>
            <a:ext cx="6837816" cy="363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3" name="Google Shape;333;p48"/>
          <p:cNvSpPr txBox="1"/>
          <p:nvPr/>
        </p:nvSpPr>
        <p:spPr>
          <a:xfrm>
            <a:off x="311700" y="816700"/>
            <a:ext cx="8625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Text based programming environment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39" name="Google Shape;33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65075" y="923875"/>
            <a:ext cx="8467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Readability scoring measures how easy or difficult a text is to understand. It is crucial for: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Education</a:t>
            </a:r>
            <a:r>
              <a:rPr lang="en" sz="2000"/>
              <a:t>: Ensuring textbooks match students' reading levels.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Content Creation</a:t>
            </a:r>
            <a:r>
              <a:rPr lang="en" sz="2000"/>
              <a:t>: Helping writers tailor content for different audiences (e.g., news, legal documents, websites).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Language Learning</a:t>
            </a:r>
            <a:r>
              <a:rPr lang="en" sz="2000"/>
              <a:t>: Assisting second-language learners with appropriately leveled texts.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Accessibility</a:t>
            </a:r>
            <a:r>
              <a:rPr lang="en" sz="2000"/>
              <a:t>: Making information accessible to people with varying literacy levels.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Government &amp; Healthcare</a:t>
            </a:r>
            <a:r>
              <a:rPr lang="en" sz="2000"/>
              <a:t>: Simplifying public documents for better comprehension.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865325"/>
            <a:ext cx="4301102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8" name="Google Shape;348;p50"/>
          <p:cNvSpPr txBox="1"/>
          <p:nvPr/>
        </p:nvSpPr>
        <p:spPr>
          <a:xfrm>
            <a:off x="365050" y="1066375"/>
            <a:ext cx="34899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ဂျပန်စာအတွက် Readability score တိုင်းပေးတဲ့ online website တစ်ခု ဖြစ်တဲ့ jReadability ကို လေ့လာကြည့်ပါ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Link: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https://jreadability.net/sys/en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975" y="789125"/>
            <a:ext cx="4518662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6" name="Google Shape;356;p51"/>
          <p:cNvSpPr txBox="1"/>
          <p:nvPr/>
        </p:nvSpPr>
        <p:spPr>
          <a:xfrm>
            <a:off x="365050" y="866850"/>
            <a:ext cx="34899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Run လိုက်ရင် Readability score ကိုတွက်ပေးလိမ့်မယ်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Score: 1.82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Input လုပ်ထားတဲ့ စာထဲမှာပါတဲ့ စာကြောင်းအရေအတွက်၊ စာလုံးအရေအတွက်၊ စာလုံးအမျိုးအစားအရေအတွက်၊ စာကြောင်းတစ်ကြောင်းထဲမှာ ပါဝင်တဲ့ ပျမ်းမျှစာလုံး စတဲ့ အချက်အလက်တွေကိုပါ ထုတ်ပြပေးတယ်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(Flowgorithm)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865325"/>
            <a:ext cx="5322500" cy="399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8" name="Google Shape;78;p16"/>
          <p:cNvSpPr txBox="1"/>
          <p:nvPr/>
        </p:nvSpPr>
        <p:spPr>
          <a:xfrm>
            <a:off x="195200" y="1296325"/>
            <a:ext cx="27186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အလယ်တန်း၊ အထက်တန်း ကျောင်းသားတွေအတွက် သင့်တော်တယ်။ Algorithm စဉ်းစားပြီး Flowchart ဆွဲပြီး Run ခိုင်းတဲ့ ပုံစံပါ။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ကလေးတွေအတွက် က ခက်တယ်။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62" name="Google Shape;36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199" cy="334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69" name="Google Shape;36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941525"/>
            <a:ext cx="8625900" cy="2798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53"/>
          <p:cNvSpPr txBox="1"/>
          <p:nvPr/>
        </p:nvSpPr>
        <p:spPr>
          <a:xfrm>
            <a:off x="311700" y="3910000"/>
            <a:ext cx="8625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မြန်မာစာအတွက် ဆိုရင်တော့ LU Lab. ရဲ့ myPOS ရှိတယ်။ Ver. 3 က စာကြောင်းရေ စုစုပေါင်း 43,196 ရှိတယ်။ 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Link: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https://github.com/ye-kyaw-thu/myPOS/tree/master/corpus-ver-3.0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77" name="Google Shape;37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0" cy="28750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9" name="Google Shape;379;p54"/>
          <p:cNvSpPr txBox="1"/>
          <p:nvPr/>
        </p:nvSpPr>
        <p:spPr>
          <a:xfrm>
            <a:off x="311700" y="3910000"/>
            <a:ext cx="8625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မြန်မာစာအတွက် က word-type ကို ဘယ်လို ခွဲကြမှာလဲ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ဥပမာ အဘိဓာန်ထဲမှာ ပါတဲ့ စာလုံး၊ မွေးစားစကားလုံး၊ ဘမ်းစကား၊ ပါဠိ၊ အင်္ဂလိပ် စာလုံး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85" name="Google Shape;38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65325"/>
            <a:ext cx="7231524" cy="284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7" name="Google Shape;387;p55"/>
          <p:cNvSpPr txBox="1"/>
          <p:nvPr/>
        </p:nvSpPr>
        <p:spPr>
          <a:xfrm>
            <a:off x="311700" y="3833800"/>
            <a:ext cx="8625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မြန်မာစာအတွက် က word အဖြစ်သတ်မှတ်ရတာက ခက်တာမို့လို့ ဝဏ္ဏ (Syllable) ကိစ္စကို စဉ်းစားဖို့ လိုအပ်မလား?! သို့မဟုတ် compound word ကို ထည့်တွက်ကြမလား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ရခိုင်၊ ထားဝယ်၊ ဘိတ်၊ အင်းသား စတဲ့ spoken dialogue ကိစ္စတွေကိုကော…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0" cy="24852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5" name="Google Shape;395;p56"/>
          <p:cNvSpPr txBox="1"/>
          <p:nvPr/>
        </p:nvSpPr>
        <p:spPr>
          <a:xfrm>
            <a:off x="311700" y="3605200"/>
            <a:ext cx="8625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အခု jReadability က လုပ်ပြထားသလိုမျိုး မြန်မာစာအတွက် Visualization လုပ်ပေးနိုင်ရင် ပိုပြီး interactive ဖြစ်လိမ့်မယ်။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User တွေ မြန်မာစာကို လေ့လာတဲ့ နိုင်ငံခြားသားတွေအတွက် ပို အဆင်ပြေလိမ့်မယ်။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199" cy="3008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41525"/>
            <a:ext cx="5681934" cy="322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0" name="Google Shape;410;p58"/>
          <p:cNvSpPr txBox="1"/>
          <p:nvPr/>
        </p:nvSpPr>
        <p:spPr>
          <a:xfrm>
            <a:off x="921300" y="4354225"/>
            <a:ext cx="6913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Facility အနေနဲ့ Word Cloud ပါ ဖြည့်ကြမယ်။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9"/>
          <p:cNvSpPr txBox="1"/>
          <p:nvPr/>
        </p:nvSpPr>
        <p:spPr>
          <a:xfrm>
            <a:off x="311700" y="964125"/>
            <a:ext cx="32739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Word Network ကတော့ စာလုံးတွေအကြား ချိတ်ဆက်မှုကို visualization လုပ်ပြတာ</a:t>
            </a:r>
            <a:r>
              <a:rPr lang="en" sz="1800">
                <a:solidFill>
                  <a:schemeClr val="dk2"/>
                </a:solidFill>
              </a:rPr>
              <a:t>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350" y="842975"/>
            <a:ext cx="4559287" cy="39972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24" name="Google Shape;42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50" y="982875"/>
            <a:ext cx="5364776" cy="390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6" name="Google Shape;426;p60"/>
          <p:cNvSpPr txBox="1"/>
          <p:nvPr/>
        </p:nvSpPr>
        <p:spPr>
          <a:xfrm>
            <a:off x="5861200" y="964125"/>
            <a:ext cx="3058200" cy="3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"分類語彙表" (table of vocabulary by semantic categories)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ဘာသာဗေဒ ပညာရှင်တွေအတွက်လည်း အသုံးဝင်တယ်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TTS (Text to Speech) လည်း လုပ်ပေးနိုင်တယ်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32" name="Google Shape;43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1"/>
          <p:cNvSpPr txBox="1"/>
          <p:nvPr/>
        </p:nvSpPr>
        <p:spPr>
          <a:xfrm>
            <a:off x="311700" y="964125"/>
            <a:ext cx="86076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Hasebe, Yoichiro and Lee, Jae-Ho (2015) 'Introducing a Readability Evaluation System for Japanese Language Education' Proceedings of the 6th International Conference on Computer Assisted Systems for Teaching &amp; Learning Japanese (CASTEL/J), pp.19-22.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https://jreadability.net/file/hasebe-lee-2015-castelj.pdf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ဒီစာတမ်းကို ဖတ်ပြီး လေ့လာကြပါ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https://github.com/joshdavham/jreadability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ဒေတာကိုလည်း ပြင်ကြရမယ်။ မြန်မာစာအတွက် ဘယ်လို ဖော်မြူလာနဲ့ Readability score တွက် ကြမလဲ ဆိုတာကိုလည်း စဉ်းစားကြရမယ်။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(Flowgorithm)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4600" y="865325"/>
            <a:ext cx="5244700" cy="392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17"/>
          <p:cNvSpPr txBox="1"/>
          <p:nvPr/>
        </p:nvSpPr>
        <p:spPr>
          <a:xfrm>
            <a:off x="259025" y="1334600"/>
            <a:ext cx="26547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ရှေ့က flowchart ကို Run လိုက်ရင် မြင်ရမယ့် Screen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စက်ဝိုင်းတစ်ခုရဲ့ ဧရိယာကို radius ရိုက်ထည့်ပြီး တွက်ခိုင်းတဲ့ flowchart ပါ။  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39" name="Google Shape;43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50" y="801725"/>
            <a:ext cx="5071618" cy="3438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1" name="Google Shape;441;p62"/>
          <p:cNvSpPr txBox="1"/>
          <p:nvPr/>
        </p:nvSpPr>
        <p:spPr>
          <a:xfrm>
            <a:off x="474500" y="4240725"/>
            <a:ext cx="84450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ဆရာနဲ့ ဒီခေါင်းစဉ်ကို လုပ်မယ့် ကျောင်းသားတွေလည်း စာတမ်းကောင်း တစ်စောင် ရေးနိုင်အောင် ကြိုးစားကြရအောင်။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47" name="Google Shape;4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3"/>
          <p:cNvSpPr txBox="1"/>
          <p:nvPr/>
        </p:nvSpPr>
        <p:spPr>
          <a:xfrm>
            <a:off x="474500" y="4050300"/>
            <a:ext cx="8445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မြန်မာစာ မလုပ်ဖူးသေးရင်တော့ လွယ်တယ်လို့ပဲ မြင်လိမ့်မယ်။ စာလုံး ဖြတ်ရေးတာ မဟုတ်လို့ ပြီးတော့ စံသတ်မှတ်ချက်တွေ မရှိ၊ corpus မရှိ စတာတွေနဲ့ ငါတို့ ပြင်ရမှာတွေရှိတယ်…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865325"/>
            <a:ext cx="6497549" cy="303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55" name="Google Shape;45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4"/>
          <p:cNvSpPr txBox="1"/>
          <p:nvPr/>
        </p:nvSpPr>
        <p:spPr>
          <a:xfrm>
            <a:off x="474500" y="4240725"/>
            <a:ext cx="84450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သုံးလအတွင်းမှာ မီရင် Library အနေနဲ့ပါ ထုတ်ချင်တယ်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7" name="Google Shape;4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7725"/>
            <a:ext cx="8213676" cy="2931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Myanmar Text Readability Scoring</a:t>
            </a:r>
            <a:endParaRPr/>
          </a:p>
        </p:txBody>
      </p:sp>
      <p:sp>
        <p:nvSpPr>
          <p:cNvPr id="463" name="Google Shape;46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5"/>
          <p:cNvSpPr txBox="1"/>
          <p:nvPr/>
        </p:nvSpPr>
        <p:spPr>
          <a:xfrm>
            <a:off x="4888425" y="789125"/>
            <a:ext cx="40311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တကယ်တမ်း ဒီလိုမျိုး score တွေ သတ်မှတ်ဖို့က မြန်မာစာပညာရှင် တချို့နဲ့လည်း တိုင်ပင်နိုင်ရင် ပိုကောင်းတယ်။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အနည်းဆုံးတော့ user study လုပ်ကြရအောင်… 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အိုက်ဒီယာ ရအောင် ဆရာ ဥပမာအနေနဲ့ ဂျပန်စာကို ပြသွားပေမဲ့ အင်္ဂလိပ်စာ၊ ကိုရီးယား စတဲ့ တခြား ဘာသာစကားတွေအတွက် readability score ဘယ်လိုတွက်ကြသလဲ ဆိုတာကိုလည်း ရှာဖွေလေ့လာကြပါ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976275"/>
            <a:ext cx="4371775" cy="361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</a:t>
            </a:r>
            <a:r>
              <a:rPr lang="en"/>
              <a:t>ataset</a:t>
            </a:r>
            <a:endParaRPr/>
          </a:p>
        </p:txBody>
      </p:sp>
      <p:sp>
        <p:nvSpPr>
          <p:cNvPr id="471" name="Google Shape;47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66"/>
          <p:cNvSpPr txBox="1"/>
          <p:nvPr/>
        </p:nvSpPr>
        <p:spPr>
          <a:xfrm>
            <a:off x="683650" y="4158850"/>
            <a:ext cx="80073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Version 1.1 ကို စိတ်ဝင်စားတယ်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Link: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https://rajpurkar.github.io/SQuAD-explorer/explore/1.1/dev/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865325"/>
            <a:ext cx="5925225" cy="3154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479" name="Google Shape;47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67"/>
          <p:cNvSpPr txBox="1"/>
          <p:nvPr/>
        </p:nvSpPr>
        <p:spPr>
          <a:xfrm>
            <a:off x="607450" y="712925"/>
            <a:ext cx="8007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SQuAD dataset အတွက်က ဒီစာတမ်းကို refer လုပ်ပါ။ နာမည်ကြီးတဲ့ ဒေတာပါ။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8225"/>
            <a:ext cx="8167657" cy="3566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487" name="Google Shape;48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8"/>
          <p:cNvSpPr txBox="1"/>
          <p:nvPr/>
        </p:nvSpPr>
        <p:spPr>
          <a:xfrm>
            <a:off x="912250" y="712925"/>
            <a:ext cx="8007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ဒီစာတမ်းကို refer လုပ်ပါ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92025"/>
            <a:ext cx="6958586" cy="357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495" name="Google Shape;49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9"/>
          <p:cNvSpPr txBox="1"/>
          <p:nvPr/>
        </p:nvSpPr>
        <p:spPr>
          <a:xfrm>
            <a:off x="912250" y="712925"/>
            <a:ext cx="8007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ဒီစာတမ်းကိုလည်း refer လုပ်ပါ။ ၂၀၂၅ မေလမှာ တင်ထားတဲ့ preprint ပါ။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8225"/>
            <a:ext cx="8167657" cy="34834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03" name="Google Shape;50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70"/>
          <p:cNvSpPr txBox="1"/>
          <p:nvPr/>
        </p:nvSpPr>
        <p:spPr>
          <a:xfrm>
            <a:off x="912250" y="789125"/>
            <a:ext cx="80073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ပွင့်ပွင့်လင်းလင်း ပြောရရင်တော့ မြန်မာစာကိုလည်း multilingual Q&amp;A မှာ ပါစေချင်တာပါ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SQuAD data, model: </a:t>
            </a:r>
            <a:endParaRPr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https://www.kaggle.com/datasets/stanfordu/stanford-question-answering-dataset?resource=download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Plain text: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https://huggingface.co/datasets/rajpurkar/squad/tree/main/plain_text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10" name="Google Shape;51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288532" cy="3645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(Flowgorithm)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65325"/>
            <a:ext cx="8520599" cy="38856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17" name="Google Shape;51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343776" cy="36454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24" name="Google Shape;52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125"/>
            <a:ext cx="8167657" cy="39268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31" name="Google Shape;53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74"/>
          <p:cNvSpPr txBox="1"/>
          <p:nvPr/>
        </p:nvSpPr>
        <p:spPr>
          <a:xfrm>
            <a:off x="5058675" y="789125"/>
            <a:ext cx="3860700" cy="3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Reading Comprehension (RC), or the ability to read text and then answer questions about it, is a challenging task for machines, requiring both understanding of natural language and knowledge about the world. Consider the question “</a:t>
            </a:r>
            <a:r>
              <a:rPr lang="en" sz="1800">
                <a:solidFill>
                  <a:srgbClr val="FF0000"/>
                </a:solidFill>
              </a:rPr>
              <a:t>what causes precipitation to fall?</a:t>
            </a:r>
            <a:r>
              <a:rPr lang="en" sz="1800">
                <a:solidFill>
                  <a:schemeClr val="dk2"/>
                </a:solidFill>
              </a:rPr>
              <a:t>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12925"/>
            <a:ext cx="4216128" cy="420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39" name="Google Shape;53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167658" cy="38886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1" name="Google Shape;541;p75"/>
          <p:cNvSpPr/>
          <p:nvPr/>
        </p:nvSpPr>
        <p:spPr>
          <a:xfrm>
            <a:off x="304275" y="757400"/>
            <a:ext cx="6165000" cy="92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47" name="Google Shape;54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167658" cy="38833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9" name="Google Shape;549;p76"/>
          <p:cNvSpPr/>
          <p:nvPr/>
        </p:nvSpPr>
        <p:spPr>
          <a:xfrm>
            <a:off x="304275" y="757400"/>
            <a:ext cx="5766900" cy="92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55" name="Google Shape;55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325"/>
            <a:ext cx="8167658" cy="38727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7" name="Google Shape;557;p77"/>
          <p:cNvSpPr/>
          <p:nvPr/>
        </p:nvSpPr>
        <p:spPr>
          <a:xfrm>
            <a:off x="380475" y="757400"/>
            <a:ext cx="5860800" cy="92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/>
              <a:t>Creating a Myanmar SQuAD Dataset</a:t>
            </a:r>
            <a:endParaRPr/>
          </a:p>
        </p:txBody>
      </p:sp>
      <p:sp>
        <p:nvSpPr>
          <p:cNvPr id="563" name="Google Shape;56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8"/>
          <p:cNvSpPr txBox="1"/>
          <p:nvPr/>
        </p:nvSpPr>
        <p:spPr>
          <a:xfrm>
            <a:off x="912250" y="789125"/>
            <a:ext cx="80073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SQuAD dataset ကို NLLB, Gemini (i.e. LLM) တို့နဲ့ အကြမ်း ဘာသာပြန်ချလိုက်ပြီးတော့ အဲဒါကိုမှ မြန်မာ-အင်္ဂလိပ် NMT တွေနဲ့ baseline ထားပြီး လူက ပြန်စစ်ပြန်ပြင်တာ ဖြည့်နိုင်သလောက် ဖြည့်လိုက်ပြီး ဘယ်လောက်ထိ BLEU, CharF score တွေက တက်လာသလဲ ဆိုတာကို လက်တွေ့လုပ်ကြည့်ကြမယ်။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မြန်မာဘာသာ SQuAD data ကို LLM ရဲ့ understanding, reading comprehension တွေကို တိုင်းတာကြည့်နိုင်ရင် စာတမ်းအသစ် ရေးလို့ ရနိုင်တယ်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ပြီးတော့ လက်ရှိ ရှိပြီးသား Microsoft, Alibaba, Google, Stanford တို့ရဲ့ English SQuAD ရလဒ်တွေနဲ့ နှိုင်းယှဉ်တာမျိုးလုပ်ကြည့်လို့ရတယ်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ကြိုးစားပြီး group member တွေအချင်းချင်း တိုင်ပင်ပြီး လုပ်သွားကြရင် သုံးလအတွင်း ရလဒ် တော့ထွက်လိမ့်မယ်လို့ မျှော်လင့်တယ်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570" name="Google Shape;57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4367175" cy="326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2" name="Google Shape;57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425" y="865325"/>
            <a:ext cx="4367176" cy="3006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3" name="Google Shape;573;p79"/>
          <p:cNvSpPr txBox="1"/>
          <p:nvPr/>
        </p:nvSpPr>
        <p:spPr>
          <a:xfrm>
            <a:off x="311700" y="4278025"/>
            <a:ext cx="86076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မြန်မာ့ကျေးလက် ဟာသများ (၁)၊ တွင်းကြီးသား တင်ဝင်းဦး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579" name="Google Shape;57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89125"/>
            <a:ext cx="5021352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1" name="Google Shape;581;p80"/>
          <p:cNvSpPr txBox="1"/>
          <p:nvPr/>
        </p:nvSpPr>
        <p:spPr>
          <a:xfrm>
            <a:off x="5757425" y="1017725"/>
            <a:ext cx="30096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မြန်မာ့ကျေးလက် ဟာသများ (၁)၊ တွင်းကြီးသား တင်ဝင်းဦး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587" name="Google Shape;58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81"/>
          <p:cNvSpPr txBox="1"/>
          <p:nvPr/>
        </p:nvSpPr>
        <p:spPr>
          <a:xfrm>
            <a:off x="5909825" y="789125"/>
            <a:ext cx="30096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မြန်မာ့ကျေးလက် ဟာသများ (၁)၊ တွင်းကြီးသား တင်ဝင်းဦး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9" name="Google Shape;5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65325"/>
            <a:ext cx="4233348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00" name="Google Shape;100;p19" title="IMG_77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1" name="Google Shape;101;p19" title="IMG_775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5779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2" name="Google Shape;102;p19" title="IMG_7755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6758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6291200" y="1296325"/>
            <a:ext cx="27186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ဘလောက်တုံးတွေကို ကွန်ပြူတာ မောက်စ်နဲ့ drag and drop လုပ်ပြီး code လုပ်သွားတဲ့ ပုံစံပါ။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ခုမြင်နေရတာက motion, looks နဲ့ sound နဲ့ ဆိုင်တဲ့ ဘလောက်တုံးတွေ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595" name="Google Shape;59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789125"/>
            <a:ext cx="5862424" cy="33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7" name="Google Shape;597;p82"/>
          <p:cNvSpPr txBox="1"/>
          <p:nvPr/>
        </p:nvSpPr>
        <p:spPr>
          <a:xfrm>
            <a:off x="311700" y="4294325"/>
            <a:ext cx="86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နှစ်သက်စရာ ဟာသများ၊ ဇင်အေး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03" name="Google Shape;60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21" y="914400"/>
            <a:ext cx="6329424" cy="359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5" name="Google Shape;605;p83"/>
          <p:cNvSpPr txBox="1"/>
          <p:nvPr/>
        </p:nvSpPr>
        <p:spPr>
          <a:xfrm>
            <a:off x="2140500" y="4522925"/>
            <a:ext cx="59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နှစ်သက်စရာ ဟာသများ၊ ဇင်အေး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11" name="Google Shape;61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780838"/>
            <a:ext cx="5226474" cy="3581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3" name="Google Shape;613;p84"/>
          <p:cNvSpPr txBox="1"/>
          <p:nvPr/>
        </p:nvSpPr>
        <p:spPr>
          <a:xfrm>
            <a:off x="1607100" y="4522925"/>
            <a:ext cx="59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နှစ်သက်စရာ ဟာသများ၊ ဇင်အေး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19" name="Google Shape;61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" name="Google Shape;62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4419601" cy="38631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1" name="Google Shape;6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727" y="1703525"/>
            <a:ext cx="4181872" cy="198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27" name="Google Shape;62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86"/>
          <p:cNvSpPr txBox="1"/>
          <p:nvPr/>
        </p:nvSpPr>
        <p:spPr>
          <a:xfrm>
            <a:off x="912250" y="789125"/>
            <a:ext cx="80073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အရင်ဆုံး ဒေတာကို ဘယ်လိုပုံစံနဲ့ စုကြမလဲ  ဆိုတာကို စဉ်းစားကြရလိမ့်မယ်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အငြိမ့်ထဲက ဟာသ၊ ရုပ်ရှင်ထဲက ဟာသ၊ Facebook ထဲက ဟာသ၊ စာအုပ်ထဲက ဟာသ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စာကြောင်း တစ်ကြောင်းချင်းစီ စုဖို့ ခက်လိမ့်မယ်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အခြေခံအားဖြင့်က စာကြောင်း တစ်ကြောင်းနဲ့ အထက်ပဲ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Label or annotation ကို ဘယ်လို လုပ်ကြမလဲ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Humor Classification/Detection က NLP/AI အနေနဲ့က မလွယ်တဲ့ အလုပ်ပါ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Language Understanding အပိုင်းအနေနဲ့ AI field အနေနဲ့လည်း အရေးကြီးတဲ့ R&amp;D topic တစ်ခုပါ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34" name="Google Shape;63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87"/>
          <p:cNvSpPr txBox="1"/>
          <p:nvPr/>
        </p:nvSpPr>
        <p:spPr>
          <a:xfrm>
            <a:off x="912250" y="789125"/>
            <a:ext cx="80073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Lab member သူရအောင်က … 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Offensive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Mildly Appropriate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Neutral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Wholesome ဆိုပြီး Class ခွဲတာ တွေ့ဖူး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en"/>
              <a:t>Humor Detection in Myanmar Text</a:t>
            </a:r>
            <a:endParaRPr/>
          </a:p>
        </p:txBody>
      </p:sp>
      <p:sp>
        <p:nvSpPr>
          <p:cNvPr id="641" name="Google Shape;64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88"/>
          <p:cNvSpPr txBox="1"/>
          <p:nvPr/>
        </p:nvSpPr>
        <p:spPr>
          <a:xfrm>
            <a:off x="912250" y="789125"/>
            <a:ext cx="80073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Irony (သရော် ခနဲ့)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Hyperbole (အတ္တိသယ)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Self-deprecation (မိမိကိုယ် မိမိ ပြက်)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Metaphorical (ဥပမေယျာ ဆောင်)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Positive (အကောင်းမြင်)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Cultural Ref (ရိုးရာ ပြန်ညွှန်း)</a:t>
            </a:r>
            <a:r>
              <a:rPr lang="en" sz="2300">
                <a:solidFill>
                  <a:schemeClr val="dk1"/>
                </a:solidFill>
              </a:rPr>
              <a:t> </a:t>
            </a: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</a:rPr>
              <a:t>ဆိုတာမျိုးတွေလည်း တွေ့ပါတယ် ဆရာ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48" name="Google Shape;64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787086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55" name="Google Shape;65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789125"/>
            <a:ext cx="6674618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62" name="Google Shape;66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320050" cy="3220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10" name="Google Shape;110;p20" title="IMG_775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1" name="Google Shape;111;p20" title="IMG_7757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5779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2" name="Google Shape;112;p20" title="IMG_7758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6758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67400" y="692650"/>
            <a:ext cx="27186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Events, control နဲ့ sensing နဲ့ ဆိုင်တဲ့ ဘလောက်တုံးတွေ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 ဆိုတာက ဘယ်အချိန်ခါမှာ ဆိုတာကို သတ်မှတ်တာ။ ဥပမာ ကလစ်နှိပ်တဲ့အခါ၊ space bar နှိပ်တဲ့အခါ စသည်ဖြင့်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Control ကတော့ if တို့ wait တို့လိုမျိုး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Sensing က user response ကို detect လုပ်တာ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69" name="Google Shape;66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2170616" cy="4049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900" y="1209025"/>
            <a:ext cx="2254950" cy="284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2" name="Google Shape;672;p92"/>
          <p:cNvSpPr txBox="1"/>
          <p:nvPr/>
        </p:nvSpPr>
        <p:spPr>
          <a:xfrm>
            <a:off x="6250300" y="1627325"/>
            <a:ext cx="26691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kKg ရဲ့ ဗျည်း၊ သရ keyboard mapping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78" name="Google Shape;67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1170125"/>
            <a:ext cx="8520599" cy="303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85" name="Google Shape;68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75" y="1170125"/>
            <a:ext cx="8354825" cy="31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692" name="Google Shape;69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41525"/>
            <a:ext cx="7710451" cy="34692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4" name="Google Shape;694;p95"/>
          <p:cNvSpPr txBox="1"/>
          <p:nvPr/>
        </p:nvSpPr>
        <p:spPr>
          <a:xfrm>
            <a:off x="779725" y="4509050"/>
            <a:ext cx="8520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Prototyping အတွက်က Keyman Developer ကိုလည်း သုံးနိုင်တယ်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700" name="Google Shape;70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96"/>
          <p:cNvSpPr txBox="1"/>
          <p:nvPr/>
        </p:nvSpPr>
        <p:spPr>
          <a:xfrm>
            <a:off x="6201675" y="1110050"/>
            <a:ext cx="2717700" cy="3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Romanization-based approach 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ဆရာ လက်ရှိစက်ထဲမှာလည်း စမ်းသုံးကြည့်ပေမဲ့ အရမ်း user-friendly မဖြစ်ဘူးလို့ ခံစားရတယ်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မင်းတို့လည်း စမ်းသုံးကြည့်ပြီး လေ့လာကြပါ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2" name="Google Shape;7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325"/>
            <a:ext cx="5743139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708" name="Google Shape;70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444701" cy="31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0" name="Google Shape;710;p97"/>
          <p:cNvSpPr txBox="1"/>
          <p:nvPr/>
        </p:nvSpPr>
        <p:spPr>
          <a:xfrm>
            <a:off x="583950" y="4036450"/>
            <a:ext cx="7725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သုတေသန အနေနဲ့သွားမှာမို့လို့ ရှိပြီးသား မြန်မာစာ စာရိုက်နည်းတွေကို literature review အနေနဲ့ လေ့လာထားကြရလိမ့်မယ်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716" name="Google Shape;71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98"/>
          <p:cNvSpPr txBox="1"/>
          <p:nvPr/>
        </p:nvSpPr>
        <p:spPr>
          <a:xfrm>
            <a:off x="583950" y="3807850"/>
            <a:ext cx="7725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Dvorak Layout ကို လေ့လာပါ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မြန်မာစာအတွက် Frequency based keyboard layout ကို proposal တင်ကြရင်ကော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8" name="Google Shape;7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41525"/>
            <a:ext cx="6213024" cy="2804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en"/>
              <a:t>Optimizing Myanmar Keyboard Layouts</a:t>
            </a:r>
            <a:endParaRPr/>
          </a:p>
        </p:txBody>
      </p:sp>
      <p:sp>
        <p:nvSpPr>
          <p:cNvPr id="724" name="Google Shape;72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99"/>
          <p:cNvSpPr txBox="1"/>
          <p:nvPr/>
        </p:nvSpPr>
        <p:spPr>
          <a:xfrm>
            <a:off x="586375" y="854700"/>
            <a:ext cx="81042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LU Lab မှာ ရှိတဲ့ monolingual corpus ကနေ frequency distribution ကို ထုတ်ကြည့်လို့ ရလိမ့်မယ်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Field အနေနဲ့က HCI + NLP ဖြစ်သွားလိမ့်မယ်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ဖြစ်နိုင်ရင် web interface, mobile phone keyboard prototype ထုတ်ချင်တယ်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User study လုပ်ရလိမ့်မယ် အနည်းဆုံး user ၁၀ ယောက်လောက်နဲ့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Baseline ကတော့ လက်ရှိ Myanmar3, PyiDaungSu keyboard layout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Text input, Keyboard layout, UI/UX စိတ်ဝင်စားတဲ့ သူတွေ Group တစ်ခုဖွဲ့ပြီး ကြိုးစားလုပ်ကြရင် သုံးလအတွင်း ပြီးနိုင်တယ်၊ ရလဒ်တော့ အနည်းဆုံး ထွက်လိမ့်မယ်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/>
              <a:t>ASR</a:t>
            </a:r>
            <a:endParaRPr/>
          </a:p>
        </p:txBody>
      </p:sp>
      <p:sp>
        <p:nvSpPr>
          <p:cNvPr id="731" name="Google Shape;73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100"/>
          <p:cNvSpPr txBox="1"/>
          <p:nvPr/>
        </p:nvSpPr>
        <p:spPr>
          <a:xfrm>
            <a:off x="586375" y="854700"/>
            <a:ext cx="81042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ASR အနေနဲ့လည်း မြန်မာစာအတွက် သို့မဟုတ် သုတေသနအတွက်က လုပ်စရာတွေ အများကြီးပါပဲ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အသံဒေတာကို ပြင်တာကနေ၊ Noise cleaning၊ မော်ဒယ်ဆောက်၊ WER တိုင်း စသည်ဖြင့် လုပ်ရတဲ့ engineering အလုပ်တွေက အများကြီးပါပဲ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စိတ်ဝင်စားတဲ့ သူတွေနဲ့ အဖွဲ့တစ်ဖွဲ့ ဖွဲ့ပြီး သုံးလအတွင်း ပြီးမယ့် ခေါင်းစဉ် တစ်ခုကို လုပ်ချင်တယ်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ဒိုမိန်းကို သတ်မှတ်ချင်တယ် 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/>
              <a:t>TTS</a:t>
            </a:r>
            <a:endParaRPr/>
          </a:p>
        </p:txBody>
      </p:sp>
      <p:sp>
        <p:nvSpPr>
          <p:cNvPr id="738" name="Google Shape;73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101"/>
          <p:cNvSpPr txBox="1"/>
          <p:nvPr/>
        </p:nvSpPr>
        <p:spPr>
          <a:xfrm>
            <a:off x="586375" y="854700"/>
            <a:ext cx="81042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TTS လည်း ASR လိုပါပဲ speech processing အပိုင်းမို့ တူတဲ့အပိုင်း overlap ဖြစ်တဲ့ engineering အလုပ်တွေ ရှိပါတယ်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ပုံမှန်က TTS ကတော့ professional native speaker (generally female) နဲ့ အသံဖမ်းရတယ်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သို့သော် လက်ရှိမှာ multiple-speaker TTS လည်း လုပ်ကြပါတယ်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ဒီ Intern3_2025 အတွက်က ASR ရော TTS ရောကို ဒိုမိန်း အတူတူ သတ်မှတ်ပြီး သွားမလားလို့ စဉ်းစားနေတယ်။ အဲဒါမှ recording လုပ်ထားတဲ့ အသံဒေတာကို နှစ်ဖွဲ့စလုံး ရှဲလုပ်ပြီး သုံးနိုင်တာမို့လို့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ပြီးတော့ ခုချိန်မှာ ASR ရော TTS ရောက end-to-end အနေနဲ့ သွားနေကြတာမို့လို့ …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ASR, TTS မိတ်ဆက်ကို သပ်သပ် slide သုံးပြီး အကြမ်းရှင်းပြမယ်  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Educational Programming Language (Scratch)</a:t>
            </a:r>
            <a:endParaRPr/>
          </a:p>
        </p:txBody>
      </p:sp>
      <p:pic>
        <p:nvPicPr>
          <p:cNvPr id="120" name="Google Shape;120;p21" title="IMG_775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21" name="Google Shape;121;p21" title="IMG_776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379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22" name="Google Shape;122;p21" title="IMG_7761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5358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23" name="Google Shape;123;p21" title="IMG_776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6338" y="865325"/>
            <a:ext cx="1868579" cy="4049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Q&amp;A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(မေးစရာရှိရင် မေးပါ)</a:t>
            </a:r>
            <a:endParaRPr sz="422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